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sldIdLst>
    <p:sldId id="266" r:id="rId5"/>
    <p:sldId id="277" r:id="rId6"/>
    <p:sldId id="278" r:id="rId7"/>
    <p:sldId id="257" r:id="rId8"/>
    <p:sldId id="270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80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92F8F2-A76A-4BA0-A6DC-9ED0BD39E3E7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9AF95-F7E3-47C7-8B02-00C8DE8C1FAF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7AE5-724A-42B0-AF8E-6E82A40B5E08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3DE4-F3ED-4850-B7AA-9071DF38D65A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CC7424-B5E4-4356-9731-05A8EC5F0A1B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CFB4-F08D-4579-AA1A-C8ABA3AA821B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F2D4-2E66-45A6-B9AC-25A0EFC402F2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522B-4FAE-484B-AF69-A22854D82B24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B5FA-87F9-4F8C-B348-2DC01D514F91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3A5385-9FF6-4F08-A37F-2268FC8084CC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40B123-FB24-45D7-B376-344E3E183FB9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596B976-02EF-4CF0-A170-19909CBDAE45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lobal-analysis-bsdbvkanr4lxcsmvsxivmd.streamlit.ap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CLUSTERING Global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P456-6</a:t>
            </a:r>
            <a:r>
              <a:rPr lang="en-US" sz="1800" baseline="30000" dirty="0">
                <a:solidFill>
                  <a:srgbClr val="FFFFFF"/>
                </a:solidFill>
              </a:rPr>
              <a:t>th</a:t>
            </a:r>
            <a:r>
              <a:rPr lang="en-US" sz="1800" dirty="0">
                <a:solidFill>
                  <a:srgbClr val="FFFFFF"/>
                </a:solidFill>
              </a:rPr>
              <a:t>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1B725-A3D6-21E7-6072-607BAEC6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9283" y="213250"/>
            <a:ext cx="109927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Checking whether any data loss after applying principle component Analysis- </a:t>
            </a:r>
          </a:p>
          <a:p>
            <a:endParaRPr lang="en-US" sz="2000" b="1" dirty="0"/>
          </a:p>
          <a:p>
            <a:r>
              <a:rPr lang="en-US" dirty="0"/>
              <a:t>      Here we are checking data loss using Explained variance ratio per Component after applying PCA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432619"/>
            <a:ext cx="3777274" cy="4093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98" y="1432619"/>
            <a:ext cx="5439534" cy="40935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CA7DAF-3D7F-5674-2101-93C961C9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8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304676" y="636104"/>
            <a:ext cx="34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Models verified-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5235" y="1443841"/>
            <a:ext cx="60703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Here we applied different types of clustering models like: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K-  Medoids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Fuzzy C-Means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K-Means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Mean-Shift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Hierarchical Clustering (Single Linkage)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DBSCAN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Spectral Clustering.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Affinity Propagation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Gaussian Mixture Models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Hierarchical Clustering (f cluster)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Optics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F544D-1C7F-5BD7-3EAD-344CFC46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69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933615" y="420032"/>
            <a:ext cx="944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Comparatively, best model is k-means and model which has lower performance is optics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58" y="1465225"/>
            <a:ext cx="5390903" cy="3477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333" y="1465226"/>
            <a:ext cx="4000708" cy="3477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49" y="5376000"/>
            <a:ext cx="2971155" cy="879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553" y="5376000"/>
            <a:ext cx="2810267" cy="8790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90926-A189-20C6-A4F0-4D27E415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9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556467" y="662609"/>
            <a:ext cx="3733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App Deployment with </a:t>
            </a:r>
            <a:r>
              <a:rPr lang="en-US" sz="2000" b="1" u="sng" dirty="0" err="1"/>
              <a:t>streamlit</a:t>
            </a:r>
            <a:r>
              <a:rPr lang="en-US" sz="2000" b="1" u="sng" dirty="0"/>
              <a:t>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2539" y="1510748"/>
            <a:ext cx="8070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URL:  </a:t>
            </a:r>
            <a:r>
              <a:rPr lang="en-US" dirty="0">
                <a:hlinkClick r:id="rId2"/>
              </a:rPr>
              <a:t>https://global-analysis-bsdbvkanr4lxcsmvsxivmd.streamlit.app/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8313" y="2305878"/>
            <a:ext cx="208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 UI: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97" y="2675210"/>
            <a:ext cx="8329655" cy="40784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80666-6A0F-0484-4379-26904FB0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3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103A2-9A38-973F-D084-5C791781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4AD369-5219-D316-352A-F051743C4FDE}"/>
              </a:ext>
            </a:extLst>
          </p:cNvPr>
          <p:cNvSpPr txBox="1"/>
          <p:nvPr/>
        </p:nvSpPr>
        <p:spPr>
          <a:xfrm>
            <a:off x="1402961" y="597159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Challenges faced-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2347B-4996-E32B-CE83-753BA73E363A}"/>
              </a:ext>
            </a:extLst>
          </p:cNvPr>
          <p:cNvSpPr txBox="1"/>
          <p:nvPr/>
        </p:nvSpPr>
        <p:spPr>
          <a:xfrm>
            <a:off x="1977831" y="1746898"/>
            <a:ext cx="1037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 Challenges:</a:t>
            </a:r>
            <a:endParaRPr lang="en-US" b="0" i="0" dirty="0">
              <a:effectLst/>
              <a:latin typeface="system-ui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Data Imbalance or Missing Values.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Selecting optimal number of clusters.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During deployment, faced module error</a:t>
            </a:r>
          </a:p>
          <a:p>
            <a:pPr lvl="1" algn="l"/>
            <a:endParaRPr lang="en-US" b="0" i="0" dirty="0">
              <a:effectLst/>
              <a:latin typeface="system-ui"/>
            </a:endParaRPr>
          </a:p>
          <a:p>
            <a:pPr algn="l"/>
            <a:endParaRPr lang="en-US" b="1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 Solutions:</a:t>
            </a:r>
            <a:endParaRPr lang="en-US" b="0" i="0" dirty="0">
              <a:effectLst/>
              <a:latin typeface="system-ui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Imputation methods for missing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Use of metrics like the elbow method for determining clusters.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Overcame it by reinstalling module and removed all files which are with same name.</a:t>
            </a:r>
          </a:p>
          <a:p>
            <a:pPr lvl="1" algn="l"/>
            <a:endParaRPr lang="en-US" b="0" i="0" dirty="0">
              <a:effectLst/>
              <a:latin typeface="system-ui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ystem-ui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ystem-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E5A9B-9D7D-AE62-1AD0-A0367F13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4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37200-E99F-2E16-6307-76623C65C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2363E6-5E9A-D471-5EDA-52544B598EFA}"/>
              </a:ext>
            </a:extLst>
          </p:cNvPr>
          <p:cNvSpPr txBox="1"/>
          <p:nvPr/>
        </p:nvSpPr>
        <p:spPr>
          <a:xfrm>
            <a:off x="1384300" y="9144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Conclusion-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AE5ED-41BB-EEF8-DDF2-1120B9B5D2FB}"/>
              </a:ext>
            </a:extLst>
          </p:cNvPr>
          <p:cNvSpPr txBox="1"/>
          <p:nvPr/>
        </p:nvSpPr>
        <p:spPr>
          <a:xfrm>
            <a:off x="1968500" y="2101461"/>
            <a:ext cx="944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 Key Takeaways:</a:t>
            </a:r>
            <a:endParaRPr lang="en-US" b="0" i="0" dirty="0">
              <a:effectLst/>
              <a:latin typeface="system-ui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Clusters provide actionable insights into country-level development patterns.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The model and app enable intuitive exploration of global metrics.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 Future Work:</a:t>
            </a:r>
            <a:endParaRPr lang="en-US" b="0" i="0" dirty="0">
              <a:effectLst/>
              <a:latin typeface="system-ui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Extend the analysis to include temporal trends.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Incorporate additional datasets for more robust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4C421-C6DF-5584-BDD3-732B22E0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9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AC8BF-3E48-24CB-2635-03E7B8E1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A744C7-4806-7FEB-71C9-DDB94EF9D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828" y="961053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>
                <a:solidFill>
                  <a:schemeClr val="bg2">
                    <a:lumMod val="10000"/>
                  </a:schemeClr>
                </a:solidFill>
              </a:rPr>
              <a:t>P456 BATCH : GROUP 6</a:t>
            </a:r>
            <a:r>
              <a:rPr lang="en-IN" b="1" u="sng" baseline="30000" dirty="0">
                <a:solidFill>
                  <a:schemeClr val="bg2">
                    <a:lumMod val="10000"/>
                  </a:schemeClr>
                </a:solidFill>
              </a:rPr>
              <a:t>TH</a:t>
            </a:r>
            <a:r>
              <a:rPr lang="en-IN" b="1" u="sng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IN" b="1" u="sng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IN" sz="2000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Akshata </a:t>
            </a:r>
            <a:r>
              <a:rPr lang="en-IN" sz="2000" b="0" i="0" u="none" strike="noStrike" dirty="0" err="1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Shivarai</a:t>
            </a:r>
            <a:endParaRPr lang="en-IN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IN" sz="2000" b="0" i="0" u="none" strike="noStrike" dirty="0" err="1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Chenna</a:t>
            </a:r>
            <a:r>
              <a:rPr lang="en-IN" sz="2000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sz="2000" b="0" i="0" u="none" strike="noStrike" dirty="0" err="1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Kesava</a:t>
            </a:r>
            <a:r>
              <a:rPr lang="en-IN" sz="2000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 Reddy </a:t>
            </a:r>
            <a:r>
              <a:rPr lang="en-IN" sz="2000" b="0" i="0" u="none" strike="noStrike" dirty="0" err="1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Bhomireddy</a:t>
            </a:r>
            <a:r>
              <a:rPr lang="en-IN" sz="2000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 Gari</a:t>
            </a:r>
            <a:r>
              <a:rPr lang="en-IN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lang="en-IN" sz="2000" b="0" i="0" u="none" strike="noStrike" dirty="0" err="1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Vyshnavi</a:t>
            </a:r>
            <a:r>
              <a:rPr lang="en-IN" sz="2000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sz="2000" b="0" i="0" u="none" strike="noStrike" dirty="0" err="1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Nallagopu</a:t>
            </a:r>
            <a:r>
              <a:rPr lang="en-IN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lang="en-IN" sz="2000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Swati Sujit </a:t>
            </a:r>
            <a:r>
              <a:rPr lang="en-IN" sz="2000" b="0" i="0" u="none" strike="noStrike" dirty="0" err="1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Deokar</a:t>
            </a:r>
            <a:r>
              <a:rPr lang="en-IN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lang="en-IN" sz="2000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Shinde Sanjana Bhaskar</a:t>
            </a:r>
            <a:r>
              <a:rPr lang="en-IN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lang="en-IN" sz="2000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Shanmukh A </a:t>
            </a:r>
            <a:r>
              <a:rPr lang="en-IN" sz="2000" b="0" i="0" u="none" strike="noStrike" dirty="0" err="1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</a:rPr>
              <a:t>Chinmalli</a:t>
            </a:r>
            <a:r>
              <a:rPr lang="en-IN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346A17-1160-3854-5676-1B66324D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4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743FB-E742-7C45-CEB2-66623175C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4D0448-B5E9-E244-F7B5-CC18864A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568" y="172616"/>
            <a:ext cx="3219060" cy="1511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3200" b="1" u="sng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  <a:r>
              <a:rPr lang="en-IN" sz="3200" b="1" dirty="0">
                <a:solidFill>
                  <a:schemeClr val="bg2">
                    <a:lumMod val="10000"/>
                  </a:schemeClr>
                </a:solidFill>
              </a:rPr>
              <a:t> :-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B9E58224-5E83-C759-CA0A-F78CD9362487}"/>
              </a:ext>
            </a:extLst>
          </p:cNvPr>
          <p:cNvSpPr txBox="1">
            <a:spLocks/>
          </p:cNvSpPr>
          <p:nvPr/>
        </p:nvSpPr>
        <p:spPr>
          <a:xfrm>
            <a:off x="2139820" y="1684175"/>
            <a:ext cx="8002556" cy="365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Objective:</a:t>
            </a:r>
            <a:endParaRPr lang="en-US" b="0" i="0" dirty="0">
              <a:effectLst/>
              <a:latin typeface="system-ui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To group countries based on development metrics using clustering techniques.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Analyze patterns and provide insights for global economic and development strategy.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Significance:</a:t>
            </a:r>
            <a:endParaRPr lang="en-US" b="0" i="0" dirty="0">
              <a:effectLst/>
              <a:latin typeface="system-ui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Helps policymakers understand country-level development clusters for targeted actions.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IN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D2816-285C-8086-E5F6-560DE8D8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939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75861"/>
            <a:ext cx="9601200" cy="149583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Exploratory Data Analysis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948" y="2189153"/>
            <a:ext cx="4558747" cy="4340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1649230" y="1789043"/>
            <a:ext cx="455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Info of variables present in the dataset 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E8382-8083-2BF9-D74C-84935762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516708" y="548207"/>
            <a:ext cx="6628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Identifying which variable has highest missing values-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6708" y="1189775"/>
            <a:ext cx="78658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variable contains highest missing values and if it doesn’t affect our analysis then we can drop those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variable is crucial for our analysis then we will be replacing it with mean or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numerical variables-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categorical variables-Mode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65" y="3185560"/>
            <a:ext cx="3210373" cy="36724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40CC6-2F3F-023D-3DB0-5B9CF47D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75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368905" y="105080"/>
            <a:ext cx="100144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Type Conversion-     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We want all columns to have numeric data types like float and integer. So we are converting object datatypes to required numeric datatypes.</a:t>
            </a:r>
          </a:p>
          <a:p>
            <a:r>
              <a:rPr lang="en-US" b="1" u="sng" dirty="0"/>
              <a:t> </a:t>
            </a:r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9" y="1424610"/>
            <a:ext cx="4558747" cy="4340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312" y="1424610"/>
            <a:ext cx="3996992" cy="434008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255026" y="3405809"/>
            <a:ext cx="649357" cy="4903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90261" y="5155096"/>
            <a:ext cx="4359965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89043" y="3034748"/>
            <a:ext cx="4028661" cy="495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02312" y="2908300"/>
            <a:ext cx="3792688" cy="497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99300" y="5155096"/>
            <a:ext cx="36957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6694-3646-85D9-C157-95363793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2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96830" y="650327"/>
            <a:ext cx="562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Identifying and handling outliers-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6327" y="1401665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used Trimming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instance, considering GDP variable,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311400"/>
            <a:ext cx="4372585" cy="3496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6" y="2320926"/>
            <a:ext cx="4496427" cy="34866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6FFB1-565F-BD8B-7D18-19423708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2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671318" y="593435"/>
            <a:ext cx="3218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Data preprocessing-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47899" y="1354764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numerical columns- Applied Standard Scaler.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categorical columns –Applied Label encoding.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1988817" y="2641600"/>
            <a:ext cx="290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data preprocessing,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881" y="3010932"/>
            <a:ext cx="3769019" cy="33421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7962" y="2595881"/>
            <a:ext cx="272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data preprocessing,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18" y="3326432"/>
            <a:ext cx="5956643" cy="2172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EEF3E-1974-2842-2CC6-57D365CA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9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6425" y="466725"/>
            <a:ext cx="346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Correlation Matrix: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1285576"/>
            <a:ext cx="6925642" cy="42868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AE3F0-C771-43AA-1402-882EAD40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0090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16c05727-aa75-4e4a-9b5f-8a80a1165891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424</Words>
  <Application>Microsoft Office PowerPoint</Application>
  <PresentationFormat>Widescreen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system-ui</vt:lpstr>
      <vt:lpstr>Crop</vt:lpstr>
      <vt:lpstr>CLUSTERING Global development</vt:lpstr>
      <vt:lpstr>PowerPoint Presentation</vt:lpstr>
      <vt:lpstr>PowerPoint Presentation</vt:lpstr>
      <vt:lpstr>Exploratory 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2024-11-15T16:37:41Z</dcterms:created>
  <dcterms:modified xsi:type="dcterms:W3CDTF">2024-11-21T10:50:31Z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